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9"/>
  </p:handoutMasterIdLst>
  <p:sldIdLst>
    <p:sldId id="361" r:id="rId3"/>
    <p:sldId id="388" r:id="rId4"/>
    <p:sldId id="418" r:id="rId6"/>
    <p:sldId id="417" r:id="rId7"/>
    <p:sldId id="419" r:id="rId8"/>
    <p:sldId id="420" r:id="rId9"/>
    <p:sldId id="421" r:id="rId10"/>
    <p:sldId id="422" r:id="rId11"/>
    <p:sldId id="423" r:id="rId12"/>
    <p:sldId id="424" r:id="rId13"/>
    <p:sldId id="426" r:id="rId14"/>
    <p:sldId id="427" r:id="rId15"/>
    <p:sldId id="428" r:id="rId16"/>
    <p:sldId id="430" r:id="rId17"/>
    <p:sldId id="431" r:id="rId18"/>
    <p:sldId id="432" r:id="rId19"/>
    <p:sldId id="429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364" r:id="rId28"/>
  </p:sldIdLst>
  <p:sldSz cx="9144000" cy="5143500"/>
  <p:notesSz cx="6858000" cy="9144000"/>
  <p:defaultTextStyle>
    <a:defPPr>
      <a:defRPr lang="ko-KR"/>
    </a:defPPr>
    <a:lvl1pPr marL="0" lvl="0" indent="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Malgun Gothic" panose="020B0503020000020004" pitchFamily="50" charset="-127"/>
        <a:ea typeface="굴림" charset="-127"/>
        <a:cs typeface="+mn-cs"/>
      </a:defRPr>
    </a:lvl1pPr>
    <a:lvl2pPr marL="455930" lvl="1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Malgun Gothic" panose="020B0503020000020004" pitchFamily="50" charset="-127"/>
        <a:ea typeface="굴림" charset="-127"/>
        <a:cs typeface="+mn-cs"/>
      </a:defRPr>
    </a:lvl2pPr>
    <a:lvl3pPr marL="913130" lvl="2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Malgun Gothic" panose="020B0503020000020004" pitchFamily="50" charset="-127"/>
        <a:ea typeface="굴림" charset="-127"/>
        <a:cs typeface="+mn-cs"/>
      </a:defRPr>
    </a:lvl3pPr>
    <a:lvl4pPr marL="1370330" lvl="3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Malgun Gothic" panose="020B0503020000020004" pitchFamily="50" charset="-127"/>
        <a:ea typeface="굴림" charset="-127"/>
        <a:cs typeface="+mn-cs"/>
      </a:defRPr>
    </a:lvl4pPr>
    <a:lvl5pPr marL="1827530" lvl="4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Malgun Gothic" panose="020B0503020000020004" pitchFamily="50" charset="-127"/>
        <a:ea typeface="굴림" charset="-127"/>
        <a:cs typeface="+mn-cs"/>
      </a:defRPr>
    </a:lvl5pPr>
    <a:lvl6pPr marL="2286000" lvl="5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Malgun Gothic" panose="020B0503020000020004" pitchFamily="50" charset="-127"/>
        <a:ea typeface="굴림" charset="-127"/>
        <a:cs typeface="+mn-cs"/>
      </a:defRPr>
    </a:lvl6pPr>
    <a:lvl7pPr marL="2743200" lvl="6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Malgun Gothic" panose="020B0503020000020004" pitchFamily="50" charset="-127"/>
        <a:ea typeface="굴림" charset="-127"/>
        <a:cs typeface="+mn-cs"/>
      </a:defRPr>
    </a:lvl7pPr>
    <a:lvl8pPr marL="3200400" lvl="7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Malgun Gothic" panose="020B0503020000020004" pitchFamily="50" charset="-127"/>
        <a:ea typeface="굴림" charset="-127"/>
        <a:cs typeface="+mn-cs"/>
      </a:defRPr>
    </a:lvl8pPr>
    <a:lvl9pPr marL="3657600" lvl="8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Malgun Gothic" panose="020B0503020000020004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81CE"/>
    <a:srgbClr val="2FD7FF"/>
    <a:srgbClr val="0C44A0"/>
    <a:srgbClr val="00CCFF"/>
    <a:srgbClr val="082B64"/>
    <a:srgbClr val="00AFFF"/>
    <a:srgbClr val="0036A2"/>
    <a:srgbClr val="A6C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0972"/>
    <p:restoredTop sz="96339"/>
  </p:normalViewPr>
  <p:slideViewPr>
    <p:cSldViewPr showGuides="1">
      <p:cViewPr>
        <p:scale>
          <a:sx n="75" d="100"/>
          <a:sy n="75" d="100"/>
        </p:scale>
        <p:origin x="-2904" y="-1440"/>
      </p:cViewPr>
      <p:guideLst>
        <p:guide orient="horz" pos="2564"/>
        <p:guide pos="2838"/>
        <p:guide pos="340"/>
        <p:guide pos="54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696C064A-D61B-4B21-B757-51A9B82445B8}" type="datetimeFigureOut">
              <a:rPr lang="en-US" strike="noStrike" noProof="1" smtClean="0">
                <a:latin typeface="Malgun Gothic" panose="020B0503020000020004" pitchFamily="50" charset="-127"/>
                <a:ea typeface="굴림" charset="-127"/>
                <a:cs typeface="+mn-cs"/>
              </a:rPr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50305E07-67EA-4042-A3F6-853A8AD8D209}" type="slidenum">
              <a:rPr lang="en-US" strike="noStrike" noProof="1" smtClean="0">
                <a:latin typeface="Malgun Gothic" panose="020B0503020000020004" pitchFamily="50" charset="-127"/>
                <a:ea typeface="굴림" charset="-127"/>
                <a:cs typeface="+mn-cs"/>
              </a:rPr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80604020202020204" pitchFamily="34" charset="0"/>
                <a:ea typeface="Arial" panose="02080604020202020204" pitchFamily="34" charset="0"/>
                <a:sym typeface="Arial" panose="0208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9D37B7-F782-4A82-A6A9-5E6AFA74086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마스터 텍스트 스타일을 편집합니다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둘째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셋째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넷째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다섯째 수준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80604020202020204" pitchFamily="34" charset="0"/>
                <a:ea typeface="Arial" panose="02080604020202020204" pitchFamily="34" charset="0"/>
                <a:sym typeface="Arial" panose="0208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fontAlgn="base">
              <a:buNone/>
            </a:pPr>
            <a:fld id="{9A0DB2DC-4C9A-4742-B13C-FB6460FD3503}" type="slidenum">
              <a:rPr lang="ko-KR" altLang="en-US" sz="1200" strike="noStrike" noProof="1" dirty="0">
                <a:latin typeface="Malgun Gothic" panose="020B0503020000020004" pitchFamily="50" charset="-127"/>
                <a:ea typeface="굴림" charset="-127"/>
                <a:cs typeface="+mn-cs"/>
              </a:rPr>
            </a:fld>
            <a:endParaRPr lang="ko-KR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rial" panose="02080604020202020204" pitchFamily="34" charset="0"/>
        <a:ea typeface="Arial" panose="02080604020202020204" pitchFamily="34" charset="0"/>
        <a:cs typeface="+mn-cs"/>
        <a:sym typeface="Arial" panose="02080604020202020204" pitchFamily="34" charset="0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rial" panose="02080604020202020204" pitchFamily="34" charset="0"/>
        <a:ea typeface="Arial" panose="02080604020202020204" pitchFamily="34" charset="0"/>
        <a:cs typeface="+mn-cs"/>
        <a:sym typeface="Arial" panose="02080604020202020204" pitchFamily="34" charset="0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rial" panose="02080604020202020204" pitchFamily="34" charset="0"/>
        <a:ea typeface="Arial" panose="02080604020202020204" pitchFamily="34" charset="0"/>
        <a:cs typeface="+mn-cs"/>
        <a:sym typeface="Arial" panose="02080604020202020204" pitchFamily="34" charset="0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rial" panose="02080604020202020204" pitchFamily="34" charset="0"/>
        <a:ea typeface="Arial" panose="02080604020202020204" pitchFamily="34" charset="0"/>
        <a:cs typeface="+mn-cs"/>
        <a:sym typeface="Arial" panose="02080604020202020204" pitchFamily="34" charset="0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rial" panose="02080604020202020204" pitchFamily="34" charset="0"/>
        <a:ea typeface="Arial" panose="02080604020202020204" pitchFamily="34" charset="0"/>
        <a:cs typeface="+mn-cs"/>
        <a:sym typeface="Arial" panose="02080604020202020204" pitchFamily="34" charset="0"/>
      </a:defRPr>
    </a:lvl5pPr>
    <a:lvl6pPr marL="2285365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2291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4338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4339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4338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4339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4338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4339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4338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4339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4338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4339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4338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4339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4338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4339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슬라이드 노트 개체 틀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3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ko-KR" altLang="en-US" sz="1200" dirty="0">
                <a:latin typeface="Malgun Gothic" panose="020B0503020000020004" pitchFamily="50" charset="-127"/>
                <a:ea typeface="굴림" charset="-127"/>
              </a:rPr>
            </a:fld>
            <a:endParaRPr lang="ko-KR" altLang="en-US" sz="1200" dirty="0">
              <a:latin typeface="Malgun Gothic" panose="020B0503020000020004" pitchFamily="50" charset="-127"/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6"/>
          <p:cNvPicPr>
            <a:picLocks noChangeAspect="1"/>
          </p:cNvPicPr>
          <p:nvPr userDrawn="1"/>
        </p:nvPicPr>
        <p:blipFill>
          <a:blip r:embed="rId2"/>
          <a:srcRect b="25000"/>
          <a:stretch>
            <a:fillRect/>
          </a:stretch>
        </p:blipFill>
        <p:spPr>
          <a:xfrm>
            <a:off x="7938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3378200"/>
            <a:ext cx="9144000" cy="1765300"/>
          </a:xfrm>
          <a:prstGeom prst="rect">
            <a:avLst/>
          </a:prstGeom>
          <a:gradFill>
            <a:gsLst>
              <a:gs pos="0">
                <a:srgbClr val="082B64">
                  <a:alpha val="90000"/>
                </a:srgbClr>
              </a:gs>
              <a:gs pos="100000">
                <a:srgbClr val="0C6BAC"/>
              </a:gs>
            </a:gsLst>
            <a:lin ang="11400000" scaled="0"/>
          </a:gradFill>
          <a:ln>
            <a:noFill/>
          </a:ln>
          <a:effectLst>
            <a:outerShdw blurRad="7747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-703262" y="3330575"/>
            <a:ext cx="10550525" cy="192088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3C252-D2DA-432C-B668-8B182B4119A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+mn-cs"/>
              </a:rPr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lvl="0" fontAlgn="base">
              <a:buNone/>
            </a:pPr>
            <a:fld id="{9A0DB2DC-4C9A-4742-B13C-FB6460FD3503}" type="slidenum">
              <a:rPr lang="ko-KR" altLang="en-US" strike="noStrike" noProof="1" dirty="0">
                <a:latin typeface="Arial" panose="02080604020202020204" pitchFamily="34" charset="0"/>
                <a:ea typeface="Arial" panose="02080604020202020204" pitchFamily="34" charset="0"/>
                <a:cs typeface="+mn-cs"/>
              </a:rPr>
            </a:fld>
            <a:endParaRPr lang="ko-KR" altLang="en-US" strike="noStrike" noProof="1" dirty="0">
              <a:latin typeface="Arial" panose="02080604020202020204" pitchFamily="34" charset="0"/>
              <a:ea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 userDrawn="1"/>
        </p:nvPicPr>
        <p:blipFill>
          <a:blip r:embed="rId2"/>
          <a:srcRect t="6915" b="18085"/>
          <a:stretch>
            <a:fillRect/>
          </a:stretch>
        </p:blipFill>
        <p:spPr>
          <a:xfrm>
            <a:off x="0" y="0"/>
            <a:ext cx="9151938" cy="5143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5" name="그룹 7"/>
          <p:cNvGrpSpPr/>
          <p:nvPr userDrawn="1"/>
        </p:nvGrpSpPr>
        <p:grpSpPr>
          <a:xfrm>
            <a:off x="-703262" y="165100"/>
            <a:ext cx="10550525" cy="736600"/>
            <a:chOff x="-702534" y="4029833"/>
            <a:chExt cx="10549068" cy="2827884"/>
          </a:xfrm>
        </p:grpSpPr>
        <p:sp>
          <p:nvSpPr>
            <p:cNvPr id="9" name="직사각형 8"/>
            <p:cNvSpPr/>
            <p:nvPr/>
          </p:nvSpPr>
          <p:spPr>
            <a:xfrm>
              <a:off x="1" y="4077072"/>
              <a:ext cx="9144000" cy="2780645"/>
            </a:xfrm>
            <a:prstGeom prst="rect">
              <a:avLst/>
            </a:prstGeom>
            <a:gradFill>
              <a:gsLst>
                <a:gs pos="0">
                  <a:srgbClr val="082B64">
                    <a:alpha val="90000"/>
                  </a:srgbClr>
                </a:gs>
                <a:gs pos="100000">
                  <a:srgbClr val="0C6BAC">
                    <a:alpha val="57000"/>
                  </a:srgbClr>
                </a:gs>
              </a:gsLst>
              <a:lin ang="11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+mn-cs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-702534" y="4029833"/>
              <a:ext cx="10549068" cy="19125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+mn-cs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3C252-D2DA-432C-B668-8B182B4119A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lvl="0" fontAlgn="base">
              <a:buNone/>
            </a:pPr>
            <a:fld id="{9A0DB2DC-4C9A-4742-B13C-FB6460FD3503}" type="slidenum">
              <a:rPr lang="ko-KR" altLang="en-US" strike="noStrike" noProof="1" dirty="0">
                <a:latin typeface="Arial" panose="02080604020202020204" pitchFamily="34" charset="0"/>
                <a:ea typeface="Arial" panose="02080604020202020204" pitchFamily="34" charset="0"/>
                <a:cs typeface="+mn-cs"/>
              </a:rPr>
            </a:fld>
            <a:endParaRPr lang="ko-KR" altLang="en-US" strike="noStrike" noProof="1" dirty="0">
              <a:latin typeface="Arial" panose="02080604020202020204" pitchFamily="34" charset="0"/>
              <a:ea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그룹 6"/>
          <p:cNvGrpSpPr/>
          <p:nvPr userDrawn="1"/>
        </p:nvGrpSpPr>
        <p:grpSpPr>
          <a:xfrm>
            <a:off x="-703262" y="-47625"/>
            <a:ext cx="10550525" cy="555625"/>
            <a:chOff x="-702534" y="-47239"/>
            <a:chExt cx="10549068" cy="729410"/>
          </a:xfrm>
        </p:grpSpPr>
        <p:sp>
          <p:nvSpPr>
            <p:cNvPr id="8" name="직사각형 7"/>
            <p:cNvSpPr/>
            <p:nvPr/>
          </p:nvSpPr>
          <p:spPr>
            <a:xfrm>
              <a:off x="1" y="0"/>
              <a:ext cx="9144000" cy="682171"/>
            </a:xfrm>
            <a:prstGeom prst="rect">
              <a:avLst/>
            </a:prstGeom>
            <a:gradFill>
              <a:gsLst>
                <a:gs pos="0">
                  <a:srgbClr val="082B64">
                    <a:alpha val="90000"/>
                  </a:srgbClr>
                </a:gs>
                <a:gs pos="100000">
                  <a:srgbClr val="0C6BAC"/>
                </a:gs>
              </a:gsLst>
              <a:lin ang="11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+mn-cs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-702534" y="-47239"/>
              <a:ext cx="10549068" cy="19125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+mn-cs"/>
              </a:endParaRPr>
            </a:p>
          </p:txBody>
        </p:sp>
      </p:grpSp>
      <p:pic>
        <p:nvPicPr>
          <p:cNvPr id="4101" name="그림 9"/>
          <p:cNvPicPr>
            <a:picLocks noChangeAspect="1"/>
          </p:cNvPicPr>
          <p:nvPr userDrawn="1"/>
        </p:nvPicPr>
        <p:blipFill>
          <a:blip r:embed="rId2"/>
          <a:srcRect b="39359"/>
          <a:stretch>
            <a:fillRect/>
          </a:stretch>
        </p:blipFill>
        <p:spPr>
          <a:xfrm>
            <a:off x="8027988" y="0"/>
            <a:ext cx="1116012" cy="50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39750" y="74848"/>
            <a:ext cx="7772401" cy="431130"/>
          </a:xfrm>
        </p:spPr>
        <p:txBody>
          <a:bodyPr vert="horz" lIns="91426" tIns="45712" rIns="91426" bIns="45712" rtlCol="0" anchor="ctr">
            <a:noAutofit/>
          </a:bodyPr>
          <a:lstStyle>
            <a:lvl1pPr algn="l">
              <a:defRPr lang="ko-KR" altLang="en-US" sz="3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 algn="l" fontAlgn="auto"/>
            <a:r>
              <a:rPr lang="ko-KR" altLang="en-US" strike="noStrike" noProof="1" dirty="0" smtClean="0"/>
              <a:t>마스터 제목 스타일 편집</a:t>
            </a:r>
            <a:endParaRPr lang="ko-KR" altLang="en-US" strike="noStrike" noProof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3C252-D2DA-432C-B668-8B182B4119A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lvl="0" fontAlgn="base">
              <a:buNone/>
            </a:pPr>
            <a:fld id="{9A0DB2DC-4C9A-4742-B13C-FB6460FD3503}" type="slidenum">
              <a:rPr lang="ko-KR" altLang="en-US" strike="noStrike" noProof="1" dirty="0">
                <a:latin typeface="Arial" panose="02080604020202020204" pitchFamily="34" charset="0"/>
                <a:ea typeface="Arial" panose="02080604020202020204" pitchFamily="34" charset="0"/>
                <a:cs typeface="+mn-cs"/>
              </a:rPr>
            </a:fld>
            <a:endParaRPr lang="ko-KR" altLang="en-US" strike="noStrike" noProof="1" dirty="0">
              <a:latin typeface="Arial" panose="02080604020202020204" pitchFamily="34" charset="0"/>
              <a:ea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3C252-D2DA-432C-B668-8B182B4119A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p>
            <a:pPr lvl="0" fontAlgn="base">
              <a:buNone/>
            </a:pPr>
            <a:fld id="{9A0DB2DC-4C9A-4742-B13C-FB6460FD3503}" type="slidenum">
              <a:rPr lang="ko-KR" altLang="en-US" strike="noStrike" noProof="1" dirty="0">
                <a:latin typeface="Arial" panose="02080604020202020204" pitchFamily="34" charset="0"/>
                <a:ea typeface="Arial" panose="02080604020202020204" pitchFamily="34" charset="0"/>
                <a:cs typeface="+mn-cs"/>
              </a:rPr>
            </a:fld>
            <a:endParaRPr lang="ko-KR" altLang="en-US" strike="noStrike" noProof="1" dirty="0">
              <a:latin typeface="Arial" panose="02080604020202020204" pitchFamily="34" charset="0"/>
              <a:ea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lIns="91426" tIns="45712" rIns="91426" bIns="45712" anchor="ctr" anchorCtr="0"/>
          <a:p>
            <a:pPr lvl="0"/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027" name="텍스트 개체 틀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 lIns="91426" tIns="45712" rIns="91426" bIns="45712" anchor="t" anchorCtr="0"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 indent="-285750"/>
            <a:r>
              <a:rPr lang="ko-KR" altLang="en-US" dirty="0"/>
              <a:t>둘째 수준</a:t>
            </a:r>
            <a:endParaRPr lang="ko-KR" altLang="en-US" dirty="0"/>
          </a:p>
          <a:p>
            <a:pPr lvl="2" indent="-228600"/>
            <a:r>
              <a:rPr lang="ko-KR" altLang="en-US" dirty="0"/>
              <a:t>셋째 수준</a:t>
            </a:r>
            <a:endParaRPr lang="ko-KR" altLang="en-US" dirty="0"/>
          </a:p>
          <a:p>
            <a:pPr lvl="3" indent="-228600"/>
            <a:r>
              <a:rPr lang="ko-KR" altLang="en-US" dirty="0"/>
              <a:t>넷째 수준</a:t>
            </a:r>
            <a:endParaRPr lang="ko-KR" altLang="en-US" dirty="0"/>
          </a:p>
          <a:p>
            <a:pPr lvl="4" indent="-227965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3C252-D2DA-432C-B668-8B182B4119A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+mn-cs"/>
              </a:rPr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Arial" panose="02080604020202020204" pitchFamily="34" charset="0"/>
                <a:sym typeface="Arial" panose="0208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fontAlgn="base">
              <a:buNone/>
            </a:pPr>
            <a:fld id="{9A0DB2DC-4C9A-4742-B13C-FB6460FD3503}" type="slidenum">
              <a:rPr lang="ko-KR" altLang="en-US" strike="noStrike" noProof="1" dirty="0">
                <a:latin typeface="Arial" panose="02080604020202020204" pitchFamily="34" charset="0"/>
                <a:ea typeface="Arial" panose="02080604020202020204" pitchFamily="34" charset="0"/>
                <a:cs typeface="+mn-cs"/>
              </a:rPr>
            </a:fld>
            <a:endParaRPr lang="ko-KR" altLang="en-US" strike="noStrike" noProof="1" dirty="0">
              <a:latin typeface="Arial" panose="02080604020202020204" pitchFamily="34" charset="0"/>
              <a:ea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500" kern="1200">
          <a:solidFill>
            <a:schemeClr val="tx1"/>
          </a:solidFill>
          <a:latin typeface="Arial" panose="02080604020202020204" pitchFamily="34" charset="0"/>
          <a:ea typeface="Arial" panose="02080604020202020204" pitchFamily="34" charset="0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Arial" panose="02080604020202020204" pitchFamily="34" charset="0"/>
          <a:ea typeface="Arial" panose="02080604020202020204" pitchFamily="34" charset="0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Arial" panose="02080604020202020204" pitchFamily="34" charset="0"/>
          <a:ea typeface="Arial" panose="02080604020202020204" pitchFamily="34" charset="0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300" kern="1200">
          <a:solidFill>
            <a:schemeClr val="tx1"/>
          </a:solidFill>
          <a:latin typeface="Arial" panose="02080604020202020204" pitchFamily="34" charset="0"/>
          <a:ea typeface="Arial" panose="02080604020202020204" pitchFamily="34" charset="0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Arial" panose="02080604020202020204" pitchFamily="34" charset="0"/>
          <a:ea typeface="Arial" panose="02080604020202020204" pitchFamily="34" charset="0"/>
          <a:cs typeface="+mn-cs"/>
        </a:defRPr>
      </a:lvl4pPr>
      <a:lvl5pPr marL="2056765" indent="-228600" algn="l" defTabSz="914400" rtl="0" eaLnBrk="1" latinLnBrk="1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Arial" panose="02080604020202020204" pitchFamily="34" charset="0"/>
          <a:ea typeface="Arial" panose="02080604020202020204" pitchFamily="34" charset="0"/>
          <a:cs typeface="+mn-cs"/>
        </a:defRPr>
      </a:lvl5pPr>
      <a:lvl6pPr marL="2513965" indent="-228600" algn="l" defTabSz="9144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image" Target="../media/image1.svg"/><Relationship Id="rId2" Type="http://schemas.openxmlformats.org/officeDocument/2006/relationships/image" Target="../media/image6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image" Target="../media/image1.svg"/><Relationship Id="rId2" Type="http://schemas.openxmlformats.org/officeDocument/2006/relationships/image" Target="../media/image6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.sv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3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1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Box 9"/>
          <p:cNvSpPr txBox="1"/>
          <p:nvPr/>
        </p:nvSpPr>
        <p:spPr>
          <a:xfrm>
            <a:off x="292100" y="3694113"/>
            <a:ext cx="8559800" cy="47815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latinLnBrk="1">
              <a:lnSpc>
                <a:spcPct val="7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</a:rPr>
              <a:t>ThingsBoard</a:t>
            </a:r>
            <a:endParaRPr lang="en-US" altLang="ko-KR" sz="3600" dirty="0">
              <a:solidFill>
                <a:schemeClr val="bg1"/>
              </a:solidFill>
              <a:latin typeface="Arial" panose="02080604020202020204" pitchFamily="34" charset="0"/>
              <a:ea typeface="Arial" panose="02080604020202020204" pitchFamily="34" charset="0"/>
            </a:endParaRPr>
          </a:p>
        </p:txBody>
      </p:sp>
      <p:sp>
        <p:nvSpPr>
          <p:cNvPr id="8194" name="TextBox 11"/>
          <p:cNvSpPr txBox="1"/>
          <p:nvPr/>
        </p:nvSpPr>
        <p:spPr>
          <a:xfrm>
            <a:off x="1538288" y="4159250"/>
            <a:ext cx="6067425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 latinLnBrk="1"/>
            <a:r>
              <a:rPr lang="en-US" altLang="ko-KR" sz="1200" dirty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</a:rPr>
              <a:t>Anđela Ranđelović 1375</a:t>
            </a:r>
            <a:endParaRPr lang="en-US" altLang="ko-KR" sz="1200" dirty="0">
              <a:solidFill>
                <a:schemeClr val="bg1"/>
              </a:solidFill>
              <a:latin typeface="Arial" panose="02080604020202020204" pitchFamily="34" charset="0"/>
              <a:ea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Box 9"/>
          <p:cNvSpPr txBox="1"/>
          <p:nvPr/>
        </p:nvSpPr>
        <p:spPr>
          <a:xfrm>
            <a:off x="292100" y="3507423"/>
            <a:ext cx="8559800" cy="8655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lnSpc>
                <a:spcPct val="7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</a:rPr>
              <a:t>Ilustracija rada platforme - Smart Office demo aplikacija</a:t>
            </a:r>
            <a:endParaRPr lang="en-US" altLang="ko-KR" sz="3600" dirty="0">
              <a:solidFill>
                <a:schemeClr val="bg1"/>
              </a:solidFill>
              <a:latin typeface="Arial" panose="02080604020202020204" pitchFamily="34" charset="0"/>
              <a:ea typeface="Arial" panose="02080604020202020204" pitchFamily="34" charset="0"/>
            </a:endParaRPr>
          </a:p>
        </p:txBody>
      </p:sp>
      <p:sp>
        <p:nvSpPr>
          <p:cNvPr id="8194" name="TextBox 11"/>
          <p:cNvSpPr txBox="1"/>
          <p:nvPr/>
        </p:nvSpPr>
        <p:spPr>
          <a:xfrm>
            <a:off x="1538288" y="4443730"/>
            <a:ext cx="6067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 eaLnBrk="0" hangingPunct="0"/>
            <a:r>
              <a:rPr lang="en-US" altLang="ko-KR" sz="1200" dirty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</a:rPr>
              <a:t>Ključni koncepti i princip rada ThingsBoard platforme biće predstavljeni na primeru Smart Office aplikacije</a:t>
            </a:r>
            <a:endParaRPr lang="en-US" altLang="ko-KR" sz="1200" dirty="0">
              <a:solidFill>
                <a:schemeClr val="bg1"/>
              </a:solidFill>
              <a:latin typeface="Arial" panose="02080604020202020204" pitchFamily="34" charset="0"/>
              <a:ea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Smart Office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sp>
        <p:nvSpPr>
          <p:cNvPr id="29698" name="TextBox 2"/>
          <p:cNvSpPr txBox="1"/>
          <p:nvPr/>
        </p:nvSpPr>
        <p:spPr>
          <a:xfrm>
            <a:off x="539750" y="517525"/>
            <a:ext cx="7980680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defTabSz="914400" latinLnBrk="1">
              <a:buSzTx/>
            </a:pPr>
            <a:r>
              <a:rPr lang="en-US" altLang="ko-KR" sz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Aplikacija je zamišljena tako da simulira čitanje podataka sa senzora (Node server koji ih učitava iz .csv fajla). Zatim se ti podaci preko HTTP protokola šalju do ThingsBoard demo API-a na odgovarajući uređaj, a korišćenjem ThingsBoard alata dobijemo njihovu vizuelizaciju i procesiranje.</a:t>
            </a:r>
            <a:endParaRPr lang="en-US" altLang="ko-KR" sz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5" y="1162050"/>
            <a:ext cx="8062595" cy="39325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670" y="1342390"/>
            <a:ext cx="3034665" cy="1985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DataSet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sp>
        <p:nvSpPr>
          <p:cNvPr id="29698" name="TextBox 2"/>
          <p:cNvSpPr txBox="1"/>
          <p:nvPr/>
        </p:nvSpPr>
        <p:spPr>
          <a:xfrm>
            <a:off x="539750" y="517525"/>
            <a:ext cx="7980680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DataSet sa kojim je rađeno preuzet je sa https://www.kaggle.com/datasets/mvolkerts/home-office-airpi?resource=download.</a:t>
            </a:r>
            <a:br>
              <a:rPr lang="en-US" altLang="ko-KR" sz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</a:br>
            <a:r>
              <a:rPr lang="en-US" altLang="ko-KR" sz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On sadrži vrednosti klimatskih uslova u kućnoj kancelariji, kao i nivoe buke i osvetljenosti, prikupljenih uz pomoć AirPi,  Raspberry Pi  i shield kit-a.</a:t>
            </a:r>
            <a:endParaRPr lang="en-US" altLang="ko-KR" sz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1342390"/>
            <a:ext cx="6146165" cy="221361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539750" y="3724275"/>
            <a:ext cx="798068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Podaci koje sam koristila: Volume, Light Level, Temperature, Pressure, Relative Humidity, Air Quality, Carbon Monoxide i Nitrogen Dioxide, slala sam na odgovarajuće uređaje na intervalu od 4 sekunde.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Devices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sp>
        <p:nvSpPr>
          <p:cNvPr id="29698" name="TextBox 2"/>
          <p:cNvSpPr txBox="1"/>
          <p:nvPr/>
        </p:nvSpPr>
        <p:spPr>
          <a:xfrm>
            <a:off x="539750" y="517525"/>
            <a:ext cx="7980680" cy="27432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U skladu sa domenom aplikacije, kreirano je 5 različitih uređaja: 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395605" y="4084320"/>
            <a:ext cx="4842510" cy="27432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Ostali uređaji su bili predefinisani na platformi.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843915"/>
            <a:ext cx="4801870" cy="3115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843915"/>
            <a:ext cx="3536315" cy="2889885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5435600" y="3796030"/>
            <a:ext cx="325882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Svaki uređaj ima access token kojim se identifikuje u platformi.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2892425"/>
            <a:ext cx="4482465" cy="2174875"/>
          </a:xfrm>
          <a:prstGeom prst="rect">
            <a:avLst/>
          </a:prstGeom>
        </p:spPr>
      </p:pic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Devices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sp>
        <p:nvSpPr>
          <p:cNvPr id="29698" name="TextBox 2"/>
          <p:cNvSpPr txBox="1"/>
          <p:nvPr/>
        </p:nvSpPr>
        <p:spPr>
          <a:xfrm>
            <a:off x="539750" y="517525"/>
            <a:ext cx="7980680" cy="27432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Svaki uređaj ima atribute i podatke vremenske serije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791845"/>
            <a:ext cx="4462145" cy="2828925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147945" y="791845"/>
            <a:ext cx="3684270" cy="1382395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Atributi se dodaju “ručno”.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Oni mogu biti serverski, klijentski ili deljeni - mogu se menjati i na serveru a i korisnici mogu manipulisati njima.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 Podaci vremenske serije ili kako se u platformi nazivaju - telemetrije, pojavljuju se tek kada stigne do servera prvi podatak sa vrednošću.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5147945" y="2284095"/>
            <a:ext cx="3794760" cy="119761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l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Jednostavan primer zahteva koji menja vrednost telemetrije ka senzoru za merenje pritiska:</a:t>
            </a:r>
            <a:b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</a:br>
            <a:b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</a:b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curl -v -X POST -d "{\"pressure\": 1024}" $THINGSBOARD_HOST_NAME/api/v1/$ACCESS_TOKEN/telemetry --header "Content-Type:application/json"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Devices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sp>
        <p:nvSpPr>
          <p:cNvPr id="29698" name="TextBox 2"/>
          <p:cNvSpPr txBox="1"/>
          <p:nvPr/>
        </p:nvSpPr>
        <p:spPr>
          <a:xfrm>
            <a:off x="539750" y="517525"/>
            <a:ext cx="7980680" cy="27432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Ono što nam je od značaja za uređaj su i Alarmi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7287895" y="784225"/>
            <a:ext cx="1600835" cy="193675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l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Statusi alarma mogu biti: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  <a:p>
            <a:pPr marL="171450" indent="-171450" algn="l" defTabSz="914400" eaLnBrk="0" hangingPunct="0">
              <a:buSzTx/>
              <a:buFont typeface="Arial" panose="0208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Active Unaknowledged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  <a:p>
            <a:pPr marL="171450" indent="-171450" algn="l" defTabSz="914400" eaLnBrk="0" hangingPunct="0">
              <a:buSzTx/>
              <a:buFont typeface="Arial" panose="0208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Active Acknowledged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  <a:p>
            <a:pPr marL="171450" indent="-171450" algn="l" defTabSz="914400" eaLnBrk="0" hangingPunct="0">
              <a:buSzTx/>
              <a:buFont typeface="Arial" panose="0208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Cleared Unaknowledged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  <a:p>
            <a:pPr marL="171450" indent="-171450" algn="l" defTabSz="914400" eaLnBrk="0" hangingPunct="0">
              <a:buSzTx/>
              <a:buFont typeface="Arial" panose="0208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Cleared Acknowledged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784225"/>
            <a:ext cx="6634480" cy="4146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Prikazi bitnih karakteristika uređaja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555625"/>
            <a:ext cx="3880485" cy="2195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20" y="555625"/>
            <a:ext cx="3510280" cy="2389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690" y="553720"/>
            <a:ext cx="2921635" cy="2197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" y="2571750"/>
            <a:ext cx="2969260" cy="22244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485" y="3004185"/>
            <a:ext cx="2896235" cy="8680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385" y="3867785"/>
            <a:ext cx="2802255" cy="800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9700" y="2787650"/>
            <a:ext cx="1966595" cy="22529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7060" y="2964180"/>
            <a:ext cx="212026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Device profiles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sp>
        <p:nvSpPr>
          <p:cNvPr id="29698" name="TextBox 2"/>
          <p:cNvSpPr txBox="1"/>
          <p:nvPr/>
        </p:nvSpPr>
        <p:spPr>
          <a:xfrm>
            <a:off x="539750" y="517525"/>
            <a:ext cx="7980680" cy="27432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Za neke od uređaja kreirani su profili. Njihov cilj je pre svega bio postavljanje pravila za aktiviranje alarma.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" y="791845"/>
            <a:ext cx="4501515" cy="2035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2427605"/>
            <a:ext cx="4868545" cy="2595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710" y="771525"/>
            <a:ext cx="4679315" cy="2314575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5579745" y="3147695"/>
            <a:ext cx="3341370" cy="193675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Za Senzor pritiska imamo dva alarma: Visok pritisak i Nizak pritisak. 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Alarm ima pravilo za kreiranje i pravilo za deaktiviranje (clear). Na slikama su alarmi podešeni tako da se aktiviraju u zavisnosti od vrednosti telemetrije pressure za dati uređaj, a u poređenju sa konfigurabilnom vrednošću za granicu: pressureAlarmThreshold, pressureAlarmLow (one se setuju kao atributi uređaja).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465" y="627380"/>
            <a:ext cx="2389505" cy="1630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0" y="627380"/>
            <a:ext cx="2482850" cy="20853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Device profiles primeri za ostale uređaje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555625"/>
            <a:ext cx="3854450" cy="321945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755650" y="3796030"/>
            <a:ext cx="3341370" cy="27432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Dodavanje novog uslova za alarm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115" y="2284095"/>
            <a:ext cx="2395855" cy="16262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Dashboard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sp>
        <p:nvSpPr>
          <p:cNvPr id="29698" name="TextBox 2"/>
          <p:cNvSpPr txBox="1"/>
          <p:nvPr/>
        </p:nvSpPr>
        <p:spPr>
          <a:xfrm>
            <a:off x="539750" y="517525"/>
            <a:ext cx="798068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Nakon što podesimo uređaje i slanje podataka, vreme je za vizuelizaciju. Dashboard se jednostavno kreira, a kad to uradimo, na tablu možemo da dodajemo različite widgete kako bismo imali bolji pregled podataka.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987425"/>
            <a:ext cx="8254365" cy="38531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IoT Platforma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11267" name="그림 3" descr="/home/dev/Downloads/ThingsBoard_Logos/Picture1.pngPictur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49350" y="555625"/>
            <a:ext cx="6974840" cy="1501140"/>
          </a:xfrm>
          <a:prstGeom prst="rect">
            <a:avLst/>
          </a:prstGeom>
          <a:noFill/>
          <a:ln w="9525" cap="flat" cmpd="sng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2270" y="51435"/>
            <a:ext cx="2084705" cy="432435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1149350" y="2150745"/>
            <a:ext cx="6981190" cy="2635885"/>
          </a:xfrm>
          <a:prstGeom prst="rect">
            <a:avLst/>
          </a:prstGeom>
          <a:solidFill>
            <a:schemeClr val="bg1"/>
          </a:solidFill>
          <a:ln w="9525">
            <a:solidFill>
              <a:srgbClr val="0C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Omogućava povezivanje uređaja preko standardnih IoT protokola - MKTT, CoAP i HTTP i podržava postavljanje na cloud ili on-premise.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Daje mogućnosti monitoringa i upravljanja IoT entitetima koristeći API-je na strani servera.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Prikupljanje i čuvanje podataka telemetrije na skalabilan način i tolerantno na greške.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Vizuelizacija podataka pomoću ugrađenih ili prilagođenih vidžeta i fleksibilnih kontrolnih tabli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Procesiranje i reagovanje na podatke koji stignu sa uređaja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Dashboard Widgeti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sp>
        <p:nvSpPr>
          <p:cNvPr id="29698" name="TextBox 2"/>
          <p:cNvSpPr txBox="1"/>
          <p:nvPr/>
        </p:nvSpPr>
        <p:spPr>
          <a:xfrm>
            <a:off x="539750" y="517525"/>
            <a:ext cx="7980680" cy="27432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Imamo dostupne različite kategorije widget-a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" y="791845"/>
            <a:ext cx="3547745" cy="2506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10" y="771525"/>
            <a:ext cx="3695065" cy="2388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" y="3004185"/>
            <a:ext cx="2927985" cy="203454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24300" y="3507740"/>
            <a:ext cx="4033520" cy="828675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Svaki widget ima sebi svojstvena podešavanja u zavisnosti od namene, ali generalna ideja je da se podešavanjem data source-a veže za neki uređaj i telemetriju tog uređaja ili ređe atribut.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Dashboard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sp>
        <p:nvSpPr>
          <p:cNvPr id="29698" name="TextBox 2"/>
          <p:cNvSpPr txBox="1"/>
          <p:nvPr/>
        </p:nvSpPr>
        <p:spPr>
          <a:xfrm>
            <a:off x="539750" y="517525"/>
            <a:ext cx="7980680" cy="27432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Za svoju aplikaciju izabrala sam sledeće alate vizuelizacije: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791845"/>
            <a:ext cx="2316480" cy="3968115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611505" y="4765675"/>
            <a:ext cx="3894455" cy="27432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Attributes card sa prikazom poslednjih vrednosti telemetrija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555" y="821055"/>
            <a:ext cx="3580130" cy="350139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4994275" y="4444365"/>
            <a:ext cx="389445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Alarm table za pregled alarma za temperaturu, vlažnost i pritisak.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Dashboard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611505" y="4660265"/>
            <a:ext cx="389445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TimeSeries line chart - za pregled promene vrednosti telemetrija u realnom vremenu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512445"/>
            <a:ext cx="2808605" cy="414782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4572000" y="4227830"/>
            <a:ext cx="401320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Simple neon gauge - vrlo jednostavne funkcionalnosti za prikaz trenutne vrednosti osvetljenosti.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2211705"/>
            <a:ext cx="3978910" cy="1768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665" y="915670"/>
            <a:ext cx="5098415" cy="7708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Dashboard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107315" y="3435985"/>
            <a:ext cx="5363845" cy="1197610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Za senzor buke imamo malo drugačiju priču iako su alarmi isti kao za prethodne uređaje. Prikaz aktuelne vrednosti telemetrije daje nam Analogue gauge -&gt; Radial gauge brojač. 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Imamo i input widget -&gt; Update shared boolean attribute, koji menja vrednost parametra noiseAlarmFlag. Ako je on setovan na false, onda se alarm za buku neće aktivirati. Korisnik ima potpunu mogućnost manipulacije ovim parametrom.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" y="574675"/>
            <a:ext cx="9161145" cy="2776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75" y="3451225"/>
            <a:ext cx="3185795" cy="15106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직사각형 8"/>
          <p:cNvSpPr/>
          <p:nvPr/>
        </p:nvSpPr>
        <p:spPr>
          <a:xfrm>
            <a:off x="0" y="784225"/>
            <a:ext cx="9163050" cy="2667000"/>
          </a:xfrm>
          <a:custGeom>
            <a:avLst/>
            <a:gdLst>
              <a:gd name="connsiteX0" fmla="*/ 0 w 8818438"/>
              <a:gd name="connsiteY0" fmla="*/ 0 h 3276601"/>
              <a:gd name="connsiteX1" fmla="*/ 8818438 w 8818438"/>
              <a:gd name="connsiteY1" fmla="*/ 0 h 3276601"/>
              <a:gd name="connsiteX2" fmla="*/ 8818438 w 8818438"/>
              <a:gd name="connsiteY2" fmla="*/ 3276601 h 3276601"/>
              <a:gd name="connsiteX3" fmla="*/ 0 w 8818438"/>
              <a:gd name="connsiteY3" fmla="*/ 3276601 h 3276601"/>
              <a:gd name="connsiteX4" fmla="*/ 0 w 8818438"/>
              <a:gd name="connsiteY4" fmla="*/ 0 h 3276601"/>
              <a:gd name="connsiteX0-1" fmla="*/ 0 w 8818438"/>
              <a:gd name="connsiteY0-2" fmla="*/ 0 h 3276601"/>
              <a:gd name="connsiteX1-3" fmla="*/ 8818438 w 8818438"/>
              <a:gd name="connsiteY1-4" fmla="*/ 0 h 3276601"/>
              <a:gd name="connsiteX2-5" fmla="*/ 8818438 w 8818438"/>
              <a:gd name="connsiteY2-6" fmla="*/ 3276601 h 3276601"/>
              <a:gd name="connsiteX3-7" fmla="*/ 0 w 8818438"/>
              <a:gd name="connsiteY3-8" fmla="*/ 2209801 h 3276601"/>
              <a:gd name="connsiteX4-9" fmla="*/ 0 w 8818438"/>
              <a:gd name="connsiteY4-10" fmla="*/ 0 h 3276601"/>
              <a:gd name="connsiteX0-11" fmla="*/ 0 w 8818438"/>
              <a:gd name="connsiteY0-12" fmla="*/ 0 h 3335073"/>
              <a:gd name="connsiteX1-13" fmla="*/ 8818438 w 8818438"/>
              <a:gd name="connsiteY1-14" fmla="*/ 0 h 3335073"/>
              <a:gd name="connsiteX2-15" fmla="*/ 8818438 w 8818438"/>
              <a:gd name="connsiteY2-16" fmla="*/ 3276601 h 3335073"/>
              <a:gd name="connsiteX3-17" fmla="*/ 0 w 8818438"/>
              <a:gd name="connsiteY3-18" fmla="*/ 2209801 h 3335073"/>
              <a:gd name="connsiteX4-19" fmla="*/ 0 w 8818438"/>
              <a:gd name="connsiteY4-20" fmla="*/ 0 h 3335073"/>
              <a:gd name="connsiteX0-21" fmla="*/ 0 w 8818438"/>
              <a:gd name="connsiteY0-22" fmla="*/ 0 h 2999669"/>
              <a:gd name="connsiteX1-23" fmla="*/ 8818438 w 8818438"/>
              <a:gd name="connsiteY1-24" fmla="*/ 0 h 2999669"/>
              <a:gd name="connsiteX2-25" fmla="*/ 8805738 w 8818438"/>
              <a:gd name="connsiteY2-26" fmla="*/ 2235201 h 2999669"/>
              <a:gd name="connsiteX3-27" fmla="*/ 0 w 8818438"/>
              <a:gd name="connsiteY3-28" fmla="*/ 2209801 h 2999669"/>
              <a:gd name="connsiteX4-29" fmla="*/ 0 w 8818438"/>
              <a:gd name="connsiteY4-30" fmla="*/ 0 h 2999669"/>
              <a:gd name="connsiteX0-31" fmla="*/ 0 w 8818438"/>
              <a:gd name="connsiteY0-32" fmla="*/ 0 h 3276148"/>
              <a:gd name="connsiteX1-33" fmla="*/ 8818438 w 8818438"/>
              <a:gd name="connsiteY1-34" fmla="*/ 0 h 3276148"/>
              <a:gd name="connsiteX2-35" fmla="*/ 8805738 w 8818438"/>
              <a:gd name="connsiteY2-36" fmla="*/ 2235201 h 3276148"/>
              <a:gd name="connsiteX3-37" fmla="*/ 0 w 8818438"/>
              <a:gd name="connsiteY3-38" fmla="*/ 2209801 h 3276148"/>
              <a:gd name="connsiteX4-39" fmla="*/ 0 w 8818438"/>
              <a:gd name="connsiteY4-40" fmla="*/ 0 h 3276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18438" h="3276148">
                <a:moveTo>
                  <a:pt x="0" y="0"/>
                </a:moveTo>
                <a:lnTo>
                  <a:pt x="8818438" y="0"/>
                </a:lnTo>
                <a:cubicBezTo>
                  <a:pt x="8814205" y="745067"/>
                  <a:pt x="8809971" y="1490134"/>
                  <a:pt x="8805738" y="2235201"/>
                </a:cubicBezTo>
                <a:cubicBezTo>
                  <a:pt x="6602859" y="3009901"/>
                  <a:pt x="4425379" y="4140201"/>
                  <a:pt x="0" y="220980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Dashboard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304800" y="3507740"/>
            <a:ext cx="4627245" cy="828675"/>
          </a:xfrm>
          <a:prstGeom prst="rect">
            <a:avLst/>
          </a:prstGeom>
          <a:noFill/>
          <a:ln w="9525">
            <a:noFill/>
          </a:ln>
        </p:spPr>
        <p:txBody>
          <a:bodyPr wrap="square" lIns="91426" tIns="45712" rIns="91426" bIns="45712" anchor="t" anchorCtr="0">
            <a:spAutoFit/>
          </a:bodyPr>
          <a:p>
            <a:pPr algn="just" defTabSz="914400" eaLnBrk="0" hangingPunct="0">
              <a:buSzTx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Kao i u prethodnom primeru, i ovde imamo input widget koji je povezan sa granicama za aktiviranje alarma, čime se one dinamički menjaju. Widget za prikaz vremenskih serija je prisutan i ovde, kao i tabela alarma.</a:t>
            </a:r>
            <a:endParaRPr lang="en-US" altLang="ko-KR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굴림" charset="-127"/>
              <a:cs typeface="Arial" panose="0208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629285"/>
            <a:ext cx="8267065" cy="280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5" y="3451225"/>
            <a:ext cx="3624580" cy="16662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TextBox 5"/>
          <p:cNvSpPr txBox="1"/>
          <p:nvPr/>
        </p:nvSpPr>
        <p:spPr>
          <a:xfrm>
            <a:off x="292100" y="3681413"/>
            <a:ext cx="8559800" cy="6724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latinLnBrk="1">
              <a:lnSpc>
                <a:spcPct val="700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Arial" panose="02080604020202020204" pitchFamily="34" charset="0"/>
                <a:ea typeface="굴림" charset="-127"/>
                <a:cs typeface="Arial" panose="02080604020202020204" pitchFamily="34" charset="0"/>
              </a:rPr>
              <a:t>Hvala na pažnji</a:t>
            </a:r>
            <a:endParaRPr lang="ko-KR" altLang="en-US" sz="5400" dirty="0">
              <a:solidFill>
                <a:schemeClr val="bg1"/>
              </a:solidFill>
              <a:latin typeface="Arial" panose="02080604020202020204" pitchFamily="34" charset="0"/>
              <a:ea typeface="Arial" panose="02080604020202020204" pitchFamily="34" charset="0"/>
            </a:endParaRPr>
          </a:p>
        </p:txBody>
      </p:sp>
      <p:pic>
        <p:nvPicPr>
          <p:cNvPr id="2" name="Picture 1" descr="thingsboard_whi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379970" y="194945"/>
            <a:ext cx="1545590" cy="320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Arhitektura platforme</a:t>
            </a:r>
            <a:endParaRPr kumimoji="0" lang="ko-KR" altLang="en-US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13319" name="그림 49" descr="804-1.png"/>
          <p:cNvPicPr>
            <a:picLocks noChangeAspect="1"/>
          </p:cNvPicPr>
          <p:nvPr/>
        </p:nvPicPr>
        <p:blipFill>
          <a:blip r:embed="rId1">
            <a:lum bright="44000" contrast="-42000"/>
          </a:blip>
          <a:srcRect l="-2" t="57401" r="14" b="12968"/>
          <a:stretch>
            <a:fillRect/>
          </a:stretch>
        </p:blipFill>
        <p:spPr>
          <a:xfrm>
            <a:off x="0" y="3336925"/>
            <a:ext cx="9142413" cy="20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9" name="그림 60" descr="746-1.png"/>
          <p:cNvPicPr>
            <a:picLocks noChangeAspect="1"/>
          </p:cNvPicPr>
          <p:nvPr/>
        </p:nvPicPr>
        <p:blipFill>
          <a:blip r:embed="rId2"/>
          <a:srcRect l="1962" t="59033"/>
          <a:stretch>
            <a:fillRect/>
          </a:stretch>
        </p:blipFill>
        <p:spPr>
          <a:xfrm>
            <a:off x="0" y="4252913"/>
            <a:ext cx="9144000" cy="890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" name="직사각형 95"/>
          <p:cNvSpPr/>
          <p:nvPr/>
        </p:nvSpPr>
        <p:spPr>
          <a:xfrm>
            <a:off x="539750" y="627380"/>
            <a:ext cx="8138160" cy="3121660"/>
          </a:xfrm>
          <a:prstGeom prst="rect">
            <a:avLst/>
          </a:prstGeom>
          <a:solidFill>
            <a:schemeClr val="bg1"/>
          </a:solidFill>
          <a:ln w="9525">
            <a:solidFill>
              <a:srgbClr val="0C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ThingsBoard platforma je dizajnirana da bude: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628650" marR="0" lvl="1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skalabilna: horizontalno skalabilna platforma, izgrađena korišćenjem vodećih tehnologija otvorenog koda.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628650" marR="0" lvl="1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otporan na greške: nema jedne tačke kvara, svaki čvor u klasteru je identičan.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628650" marR="0" lvl="1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robustan i efikasan: jedan serverski čvor može da obrađuje desetine ili čak stotine hiljada uređaja, u zavisnosti od slučaja upotrebe. ThingsBoard klaster može da upravlja milionima uređaja.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628650" marR="0" lvl="1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prilagodljiv: dodavanje nove funkcionalnosti je lako sa prilagodljivim vidžetima i čvorovima mehanizma pravila.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628650" marR="0" lvl="1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izdržljiv: nikada ne gubite svoje podatke.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61340" y="3796030"/>
            <a:ext cx="8115935" cy="9220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just"/>
            <a:r>
              <a:rPr 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Iako je platforma Open - Source, neke od funkcionalnosti su komercijalizovane, tako da će primeri u nastavku biti sa demo verzije koja je svima dostupna</a:t>
            </a:r>
            <a:endParaRPr 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Korisnički interfejs</a:t>
            </a:r>
            <a:endParaRPr kumimoji="0" lang="en-US" altLang="ko-KR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13319" name="그림 49" descr="804-1.png"/>
          <p:cNvPicPr>
            <a:picLocks noChangeAspect="1"/>
          </p:cNvPicPr>
          <p:nvPr/>
        </p:nvPicPr>
        <p:blipFill>
          <a:blip r:embed="rId1">
            <a:lum bright="44000" contrast="-42000"/>
          </a:blip>
          <a:srcRect l="-2" t="57401" r="14" b="12968"/>
          <a:stretch>
            <a:fillRect/>
          </a:stretch>
        </p:blipFill>
        <p:spPr>
          <a:xfrm>
            <a:off x="0" y="3336925"/>
            <a:ext cx="9142413" cy="20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9" name="그림 60" descr="746-1.png"/>
          <p:cNvPicPr>
            <a:picLocks noChangeAspect="1"/>
          </p:cNvPicPr>
          <p:nvPr/>
        </p:nvPicPr>
        <p:blipFill>
          <a:blip r:embed="rId2"/>
          <a:srcRect l="1962" t="59033"/>
          <a:stretch>
            <a:fillRect/>
          </a:stretch>
        </p:blipFill>
        <p:spPr>
          <a:xfrm>
            <a:off x="0" y="4252913"/>
            <a:ext cx="9144000" cy="890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627380"/>
            <a:ext cx="8100060" cy="4103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Entiteti</a:t>
            </a:r>
            <a:endParaRPr kumimoji="0" lang="ko-KR" altLang="en-US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13319" name="그림 49" descr="804-1.png"/>
          <p:cNvPicPr>
            <a:picLocks noChangeAspect="1"/>
          </p:cNvPicPr>
          <p:nvPr/>
        </p:nvPicPr>
        <p:blipFill>
          <a:blip r:embed="rId1">
            <a:lum bright="44000" contrast="-42000"/>
          </a:blip>
          <a:srcRect l="-2" t="57401" r="14" b="12968"/>
          <a:stretch>
            <a:fillRect/>
          </a:stretch>
        </p:blipFill>
        <p:spPr>
          <a:xfrm>
            <a:off x="0" y="3336925"/>
            <a:ext cx="9142413" cy="20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9" name="그림 60" descr="746-1.png"/>
          <p:cNvPicPr>
            <a:picLocks noChangeAspect="1"/>
          </p:cNvPicPr>
          <p:nvPr/>
        </p:nvPicPr>
        <p:blipFill>
          <a:blip r:embed="rId2"/>
          <a:srcRect l="1962" t="59033"/>
          <a:stretch>
            <a:fillRect/>
          </a:stretch>
        </p:blipFill>
        <p:spPr>
          <a:xfrm>
            <a:off x="0" y="4252913"/>
            <a:ext cx="9144000" cy="890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" name="직사각형 95"/>
          <p:cNvSpPr/>
          <p:nvPr/>
        </p:nvSpPr>
        <p:spPr>
          <a:xfrm>
            <a:off x="539750" y="627380"/>
            <a:ext cx="8138160" cy="2745740"/>
          </a:xfrm>
          <a:prstGeom prst="rect">
            <a:avLst/>
          </a:prstGeom>
          <a:solidFill>
            <a:schemeClr val="bg1"/>
          </a:solidFill>
          <a:ln w="9525">
            <a:solidFill>
              <a:srgbClr val="0C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Tenant– možete tretirati zakupca kao poseban poslovni subjekt: to je pojedinac ili organizacija koja poseduje ili proizvodi uređaje i sredstva; Zakupac može imati više korisnika administratora i milione klijenata, uređaja i sredstava;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R="0" lvl="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	Registrovanjem na demo verziju, postaje se Tenant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R="0" lvl="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R="0" lvl="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Customer - kupac je takođe poseban poslovni subjekt: pojedinac ili organizacija koja kupuje ili koristi zakupske uređaje i/ili imovinu; Klijent može imati više korisnika i milione uređaja i/ili sredstava;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R="0" lvl="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25" y="1563370"/>
            <a:ext cx="207645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885" y="3075940"/>
            <a:ext cx="6106160" cy="1790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Entiteti</a:t>
            </a:r>
            <a:endParaRPr kumimoji="0" lang="ko-KR" altLang="en-US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13319" name="그림 49" descr="804-1.png"/>
          <p:cNvPicPr>
            <a:picLocks noChangeAspect="1"/>
          </p:cNvPicPr>
          <p:nvPr/>
        </p:nvPicPr>
        <p:blipFill>
          <a:blip r:embed="rId1">
            <a:lum bright="44000" contrast="-42000"/>
          </a:blip>
          <a:srcRect l="-2" t="57401" r="14" b="12968"/>
          <a:stretch>
            <a:fillRect/>
          </a:stretch>
        </p:blipFill>
        <p:spPr>
          <a:xfrm>
            <a:off x="0" y="3336925"/>
            <a:ext cx="9142413" cy="20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9" name="그림 60" descr="746-1.png"/>
          <p:cNvPicPr>
            <a:picLocks noChangeAspect="1"/>
          </p:cNvPicPr>
          <p:nvPr/>
        </p:nvPicPr>
        <p:blipFill>
          <a:blip r:embed="rId2"/>
          <a:srcRect l="1962" t="59033"/>
          <a:stretch>
            <a:fillRect/>
          </a:stretch>
        </p:blipFill>
        <p:spPr>
          <a:xfrm>
            <a:off x="0" y="4252913"/>
            <a:ext cx="9144000" cy="890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" name="직사각형 95"/>
          <p:cNvSpPr/>
          <p:nvPr/>
        </p:nvSpPr>
        <p:spPr>
          <a:xfrm>
            <a:off x="539750" y="627380"/>
            <a:ext cx="8138160" cy="1879600"/>
          </a:xfrm>
          <a:prstGeom prst="rect">
            <a:avLst/>
          </a:prstGeom>
          <a:solidFill>
            <a:schemeClr val="bg1"/>
          </a:solidFill>
          <a:ln w="9525">
            <a:solidFill>
              <a:srgbClr val="0C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User – korisnici mogu da pretražuju kontrolne table i upravljaju entitetima;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Device – osnovni IoT entiteti koji mogu proizvoditi telemetrijske podatke i rukovati RPC komandama. Na primer, senzori, aktuatori, prekidači;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Assets – apstraktni IoT entiteti koji mogu biti povezani sa drugim uređajima i sredstvima. Na primer fabrika, polje, vozilo;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2427605"/>
            <a:ext cx="6988810" cy="1657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0" y="3580130"/>
            <a:ext cx="6967220" cy="14058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Entiteti</a:t>
            </a:r>
            <a:endParaRPr kumimoji="0" lang="ko-KR" altLang="en-US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13319" name="그림 49" descr="804-1.png"/>
          <p:cNvPicPr>
            <a:picLocks noChangeAspect="1"/>
          </p:cNvPicPr>
          <p:nvPr/>
        </p:nvPicPr>
        <p:blipFill>
          <a:blip r:embed="rId1">
            <a:lum bright="44000" contrast="-42000"/>
          </a:blip>
          <a:srcRect l="-2" t="57401" r="14" b="12968"/>
          <a:stretch>
            <a:fillRect/>
          </a:stretch>
        </p:blipFill>
        <p:spPr>
          <a:xfrm>
            <a:off x="0" y="3336925"/>
            <a:ext cx="9142413" cy="20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9" name="그림 60" descr="746-1.png"/>
          <p:cNvPicPr>
            <a:picLocks noChangeAspect="1"/>
          </p:cNvPicPr>
          <p:nvPr/>
        </p:nvPicPr>
        <p:blipFill>
          <a:blip r:embed="rId2"/>
          <a:srcRect l="1962" t="59033"/>
          <a:stretch>
            <a:fillRect/>
          </a:stretch>
        </p:blipFill>
        <p:spPr>
          <a:xfrm>
            <a:off x="0" y="4252913"/>
            <a:ext cx="9144000" cy="890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" name="직사각형 95"/>
          <p:cNvSpPr/>
          <p:nvPr/>
        </p:nvSpPr>
        <p:spPr>
          <a:xfrm>
            <a:off x="539750" y="627380"/>
            <a:ext cx="8138160" cy="1906905"/>
          </a:xfrm>
          <a:prstGeom prst="rect">
            <a:avLst/>
          </a:prstGeom>
          <a:solidFill>
            <a:schemeClr val="bg1"/>
          </a:solidFill>
          <a:ln w="9525">
            <a:solidFill>
              <a:srgbClr val="0C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Device profile - sadrži zajednička podešavanja za veći broj uređaja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Entity Views – korisno ako želite da delite samo deo podataka o uređaju ili assetima sa klijentima;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Alarmi – događaji koji identifikuju probleme sa vašim sredstvima, uređajima ili drugim entitetima;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Dashboard - vizuelizacija vaših IoT podataka i mogućnost kontrole određenih uređaja preko korisničkog interfejsa;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2715895"/>
            <a:ext cx="8323580" cy="16294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Entiteti</a:t>
            </a:r>
            <a:endParaRPr kumimoji="0" lang="ko-KR" altLang="en-US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13319" name="그림 49" descr="804-1.png"/>
          <p:cNvPicPr>
            <a:picLocks noChangeAspect="1"/>
          </p:cNvPicPr>
          <p:nvPr/>
        </p:nvPicPr>
        <p:blipFill>
          <a:blip r:embed="rId1">
            <a:lum bright="44000" contrast="-42000"/>
          </a:blip>
          <a:srcRect l="-2" t="57401" r="14" b="12968"/>
          <a:stretch>
            <a:fillRect/>
          </a:stretch>
        </p:blipFill>
        <p:spPr>
          <a:xfrm>
            <a:off x="0" y="3336925"/>
            <a:ext cx="9142413" cy="20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9" name="그림 60" descr="746-1.png"/>
          <p:cNvPicPr>
            <a:picLocks noChangeAspect="1"/>
          </p:cNvPicPr>
          <p:nvPr/>
        </p:nvPicPr>
        <p:blipFill>
          <a:blip r:embed="rId2"/>
          <a:srcRect l="1962" t="59033"/>
          <a:stretch>
            <a:fillRect/>
          </a:stretch>
        </p:blipFill>
        <p:spPr>
          <a:xfrm>
            <a:off x="0" y="4252913"/>
            <a:ext cx="9144000" cy="890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" name="직사각형 95"/>
          <p:cNvSpPr/>
          <p:nvPr/>
        </p:nvSpPr>
        <p:spPr>
          <a:xfrm>
            <a:off x="539750" y="627380"/>
            <a:ext cx="8138160" cy="1157605"/>
          </a:xfrm>
          <a:prstGeom prst="rect">
            <a:avLst/>
          </a:prstGeom>
          <a:solidFill>
            <a:schemeClr val="bg1"/>
          </a:solidFill>
          <a:ln w="9525">
            <a:solidFill>
              <a:srgbClr val="0C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Rule Node - jedinice za obradu dolaznih poruka, događaja životnog ciklusa entiteta, itd;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Rule Chain- definiše tok obrade u mehanizmu pravila. Može da sadrži mnogo čvorova pravila i veza sa drugim lancima pravila;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495" y="1563370"/>
            <a:ext cx="5692775" cy="33534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effectLst/>
          <a:scene3d>
            <a:camera prst="orthographicFront"/>
            <a:lightRig rig="balanced" dir="t"/>
          </a:scene3d>
          <a:sp3d prstMaterial="plastic"/>
        </p:spPr>
        <p:txBody>
          <a:bodyPr lIns="91426" tIns="45712" rIns="91426" bIns="45712" rtlCol="0" anchor="ctr">
            <a:normAutofit fontScale="9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cs typeface="Arial" panose="02080604020202020204" pitchFamily="34" charset="0"/>
              </a:rPr>
              <a:t>Entiteti</a:t>
            </a:r>
            <a:endParaRPr kumimoji="0" lang="ko-KR" altLang="en-US" sz="3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cs typeface="Arial" panose="02080604020202020204" pitchFamily="34" charset="0"/>
            </a:endParaRPr>
          </a:p>
        </p:txBody>
      </p:sp>
      <p:pic>
        <p:nvPicPr>
          <p:cNvPr id="13319" name="그림 49" descr="804-1.png"/>
          <p:cNvPicPr>
            <a:picLocks noChangeAspect="1"/>
          </p:cNvPicPr>
          <p:nvPr/>
        </p:nvPicPr>
        <p:blipFill>
          <a:blip r:embed="rId1">
            <a:lum bright="44000" contrast="-42000"/>
          </a:blip>
          <a:srcRect l="-2" t="57401" r="14" b="12968"/>
          <a:stretch>
            <a:fillRect/>
          </a:stretch>
        </p:blipFill>
        <p:spPr>
          <a:xfrm>
            <a:off x="0" y="3336925"/>
            <a:ext cx="9142413" cy="20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9" name="그림 60" descr="746-1.png"/>
          <p:cNvPicPr>
            <a:picLocks noChangeAspect="1"/>
          </p:cNvPicPr>
          <p:nvPr/>
        </p:nvPicPr>
        <p:blipFill>
          <a:blip r:embed="rId2"/>
          <a:srcRect l="1962" t="59033"/>
          <a:stretch>
            <a:fillRect/>
          </a:stretch>
        </p:blipFill>
        <p:spPr>
          <a:xfrm>
            <a:off x="0" y="4252913"/>
            <a:ext cx="9144000" cy="890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" name="직사각형 95"/>
          <p:cNvSpPr/>
          <p:nvPr/>
        </p:nvSpPr>
        <p:spPr>
          <a:xfrm>
            <a:off x="539750" y="627380"/>
            <a:ext cx="8138160" cy="1793875"/>
          </a:xfrm>
          <a:prstGeom prst="rect">
            <a:avLst/>
          </a:prstGeom>
          <a:solidFill>
            <a:schemeClr val="bg1"/>
          </a:solidFill>
          <a:ln w="9525">
            <a:solidFill>
              <a:srgbClr val="0C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R="0" lvl="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Svaki entitet podržava: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Atribute - statički i polu-statički parovi ključ-vrednost povezani sa entitetima. Na primer, serijski broj, model, verzija firmvera;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Time series data – tačke podataka vremenske serije dostupne za skladištenje, upite i vizuelizaciju. Na primer temperatura, vlažnost, nivo baterije;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  <a:p>
            <a:pPr marL="171450" marR="0" lvl="0" indent="-171450" algn="just" defTabSz="914400" rtl="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15A23"/>
                </a:solidFill>
                <a:effectLst/>
                <a:uLnTx/>
                <a:uFillTx/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Relacije – usmerene veze sa drugim entitetima. Na primer, sadrži, upravlja, poseduje, proizvodi.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15A23"/>
              </a:solidFill>
              <a:effectLst/>
              <a:uLnTx/>
              <a:uFillTx/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3" name="Picture 2" descr="thingsboard_whit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025" y="51435"/>
            <a:ext cx="2084705" cy="432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05" y="2357755"/>
            <a:ext cx="3103880" cy="2785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200" y="2317750"/>
            <a:ext cx="3406775" cy="28657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668260" y="3003550"/>
            <a:ext cx="1280795" cy="10147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sz="1200">
                <a:ln>
                  <a:noFill/>
                </a:ln>
              </a:rPr>
              <a:t>Atributi i vremenske serije podataka za entitet tipa uređaj </a:t>
            </a:r>
            <a:endParaRPr lang="en-US" sz="1200">
              <a:ln>
                <a:noFill/>
              </a:ln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7179</Words>
  <Application>WPS Presentation</Application>
  <PresentationFormat>화면 슬라이드 쇼(16:9)</PresentationFormat>
  <Paragraphs>152</Paragraphs>
  <Slides>25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SimSun</vt:lpstr>
      <vt:lpstr>Wingdings</vt:lpstr>
      <vt:lpstr>Malgun Gothic</vt:lpstr>
      <vt:lpstr>Noto Sans CJK HK</vt:lpstr>
      <vt:lpstr>굴림</vt:lpstr>
      <vt:lpstr>Nimbus Roman No9 L</vt:lpstr>
      <vt:lpstr>HY견고딕</vt:lpstr>
      <vt:lpstr>Arial Unicode MS</vt:lpstr>
      <vt:lpstr>Microsoft YaHei</vt:lpstr>
      <vt:lpstr>Droid Sans Fallback</vt:lpstr>
      <vt:lpstr>Arial Unicode MS</vt:lpstr>
      <vt:lpstr>BatangChe</vt:lpstr>
      <vt:lpstr>Gubbi</vt:lpstr>
      <vt:lpstr>OpenSymbol</vt:lpstr>
      <vt:lpstr>Office 테마</vt:lpstr>
      <vt:lpstr>PowerPoint 演示文稿</vt:lpstr>
      <vt:lpstr>ADD A TITLE SLIDE</vt:lpstr>
      <vt:lpstr>Arhitektura platforme</vt:lpstr>
      <vt:lpstr>ADD A TITLE SLIDE</vt:lpstr>
      <vt:lpstr>Entiteti</vt:lpstr>
      <vt:lpstr>Entiteti</vt:lpstr>
      <vt:lpstr>Entiteti</vt:lpstr>
      <vt:lpstr>Entiteti</vt:lpstr>
      <vt:lpstr>Entiteti</vt:lpstr>
      <vt:lpstr>PowerPoint 演示文稿</vt:lpstr>
      <vt:lpstr>ADD A TITLE SLIDE</vt:lpstr>
      <vt:lpstr>Smart Office</vt:lpstr>
      <vt:lpstr>DataSet</vt:lpstr>
      <vt:lpstr>Devices</vt:lpstr>
      <vt:lpstr>Devices</vt:lpstr>
      <vt:lpstr>Devices</vt:lpstr>
      <vt:lpstr>Devices</vt:lpstr>
      <vt:lpstr>Device profiles</vt:lpstr>
      <vt:lpstr>Devices</vt:lpstr>
      <vt:lpstr>Dashboard</vt:lpstr>
      <vt:lpstr>Dashboard</vt:lpstr>
      <vt:lpstr>Dashboard</vt:lpstr>
      <vt:lpstr>Dashboard</vt:lpstr>
      <vt:lpstr>Dashboard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TITLE SLIDE</dc:title>
  <dc:creator>aram</dc:creator>
  <cp:lastModifiedBy>dev</cp:lastModifiedBy>
  <cp:revision>686</cp:revision>
  <dcterms:created xsi:type="dcterms:W3CDTF">2022-06-17T07:34:16Z</dcterms:created>
  <dcterms:modified xsi:type="dcterms:W3CDTF">2022-06-17T07:34:16Z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  <property fmtid="{D5CDD505-2E9C-101B-9397-08002B2CF9AE}" pid="3" name="ICV">
    <vt:lpwstr>FC31A2F162B84DB09B0545ECFDF7450C</vt:lpwstr>
  </property>
</Properties>
</file>